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Default Extension="xlsx" ContentType="application/vnd.openxmlformats-officedocument.spreadsheetml.sheet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6" r:id="rId3"/>
    <p:sldId id="357" r:id="rId4"/>
    <p:sldId id="358" r:id="rId5"/>
    <p:sldId id="359" r:id="rId6"/>
    <p:sldId id="360" r:id="rId7"/>
    <p:sldId id="339" r:id="rId8"/>
    <p:sldId id="340" r:id="rId9"/>
    <p:sldId id="342" r:id="rId10"/>
    <p:sldId id="335" r:id="rId11"/>
    <p:sldId id="384" r:id="rId12"/>
    <p:sldId id="345" r:id="rId13"/>
    <p:sldId id="344" r:id="rId14"/>
    <p:sldId id="346" r:id="rId15"/>
    <p:sldId id="348" r:id="rId16"/>
    <p:sldId id="347" r:id="rId17"/>
    <p:sldId id="376" r:id="rId18"/>
    <p:sldId id="381" r:id="rId19"/>
    <p:sldId id="382" r:id="rId20"/>
    <p:sldId id="374" r:id="rId21"/>
    <p:sldId id="380" r:id="rId22"/>
    <p:sldId id="369" r:id="rId23"/>
    <p:sldId id="370" r:id="rId24"/>
    <p:sldId id="372" r:id="rId25"/>
    <p:sldId id="368" r:id="rId26"/>
    <p:sldId id="385" r:id="rId2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930" autoAdjust="0"/>
    <p:restoredTop sz="92869" autoAdjust="0"/>
  </p:normalViewPr>
  <p:slideViewPr>
    <p:cSldViewPr>
      <p:cViewPr varScale="1">
        <p:scale>
          <a:sx n="101" d="100"/>
          <a:sy n="101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Costs</c:v>
                </c:pt>
              </c:strCache>
            </c:strRef>
          </c:tx>
          <c:marker>
            <c:symbol val="none"/>
          </c:marker>
          <c:xVal>
            <c:numRef>
              <c:f>Sheet1!$A$2:$A$21</c:f>
              <c:numCache>
                <c:formatCode>m/d/yy</c:formatCode>
                <c:ptCount val="20"/>
                <c:pt idx="0">
                  <c:v>35799.0</c:v>
                </c:pt>
                <c:pt idx="1">
                  <c:v>35800.0</c:v>
                </c:pt>
                <c:pt idx="2">
                  <c:v>35801.0</c:v>
                </c:pt>
                <c:pt idx="3">
                  <c:v>35802.0</c:v>
                </c:pt>
                <c:pt idx="4">
                  <c:v>35803.0</c:v>
                </c:pt>
                <c:pt idx="5">
                  <c:v>35804.0</c:v>
                </c:pt>
                <c:pt idx="6">
                  <c:v>35805.0</c:v>
                </c:pt>
                <c:pt idx="7">
                  <c:v>35806.0</c:v>
                </c:pt>
                <c:pt idx="8">
                  <c:v>35807.0</c:v>
                </c:pt>
                <c:pt idx="9">
                  <c:v>35808.0</c:v>
                </c:pt>
                <c:pt idx="10">
                  <c:v>35809.0</c:v>
                </c:pt>
                <c:pt idx="11">
                  <c:v>35810.0</c:v>
                </c:pt>
                <c:pt idx="12">
                  <c:v>35811.0</c:v>
                </c:pt>
                <c:pt idx="13">
                  <c:v>35812.0</c:v>
                </c:pt>
                <c:pt idx="14">
                  <c:v>35813.0</c:v>
                </c:pt>
                <c:pt idx="15">
                  <c:v>35814.0</c:v>
                </c:pt>
                <c:pt idx="16">
                  <c:v>35815.0</c:v>
                </c:pt>
                <c:pt idx="17">
                  <c:v>35816.0</c:v>
                </c:pt>
                <c:pt idx="18">
                  <c:v>35817.0</c:v>
                </c:pt>
                <c:pt idx="19">
                  <c:v>35818.0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-50.0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yVal>
          <c:smooth val="1"/>
        </c:ser>
        <c:axId val="611055928"/>
        <c:axId val="493584392"/>
      </c:scatterChart>
      <c:valAx>
        <c:axId val="611055928"/>
        <c:scaling>
          <c:orientation val="minMax"/>
        </c:scaling>
        <c:delete val="1"/>
        <c:axPos val="b"/>
        <c:numFmt formatCode="m/d/yy" sourceLinked="1"/>
        <c:tickLblPos val="nextTo"/>
        <c:crossAx val="493584392"/>
        <c:crosses val="autoZero"/>
        <c:crossBetween val="midCat"/>
      </c:valAx>
      <c:valAx>
        <c:axId val="493584392"/>
        <c:scaling>
          <c:orientation val="minMax"/>
        </c:scaling>
        <c:delete val="1"/>
        <c:axPos val="l"/>
        <c:numFmt formatCode="General" sourceLinked="1"/>
        <c:tickLblPos val="nextTo"/>
        <c:crossAx val="611055928"/>
        <c:crosses val="autoZero"/>
        <c:crossBetween val="midCat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Hours to Build</a:t>
            </a:r>
            <a:r>
              <a:rPr lang="en-US" baseline="0" dirty="0"/>
              <a:t> a</a:t>
            </a:r>
            <a:r>
              <a:rPr lang="en-US" baseline="0" dirty="0" smtClean="0"/>
              <a:t> Useful Web </a:t>
            </a:r>
            <a:r>
              <a:rPr lang="en-US" baseline="0" dirty="0"/>
              <a:t>App</a:t>
            </a:r>
            <a:endParaRPr lang="en-US" dirty="0"/>
          </a:p>
        </c:rich>
      </c:tx>
      <c:layout>
        <c:manualLayout>
          <c:xMode val="edge"/>
          <c:yMode val="edge"/>
          <c:x val="0.0983398950131235"/>
          <c:y val="0.0117647058823529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1995.0</c:v>
                </c:pt>
                <c:pt idx="1">
                  <c:v>1999.0</c:v>
                </c:pt>
                <c:pt idx="2">
                  <c:v>2001.0</c:v>
                </c:pt>
                <c:pt idx="3">
                  <c:v>2007.0</c:v>
                </c:pt>
                <c:pt idx="4">
                  <c:v>2008.0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83200.0</c:v>
                </c:pt>
                <c:pt idx="1">
                  <c:v>10400.0</c:v>
                </c:pt>
                <c:pt idx="2">
                  <c:v>640.0</c:v>
                </c:pt>
                <c:pt idx="3">
                  <c:v>160.0</c:v>
                </c:pt>
                <c:pt idx="4">
                  <c:v>20.0</c:v>
                </c:pt>
              </c:numCache>
            </c:numRef>
          </c:yVal>
        </c:ser>
        <c:axId val="610764376"/>
        <c:axId val="610767640"/>
      </c:scatterChart>
      <c:valAx>
        <c:axId val="610764376"/>
        <c:scaling>
          <c:orientation val="minMax"/>
        </c:scaling>
        <c:axPos val="b"/>
        <c:numFmt formatCode="General" sourceLinked="1"/>
        <c:tickLblPos val="nextTo"/>
        <c:crossAx val="610767640"/>
        <c:crosses val="autoZero"/>
        <c:crossBetween val="midCat"/>
      </c:valAx>
      <c:valAx>
        <c:axId val="610767640"/>
        <c:scaling>
          <c:orientation val="minMax"/>
        </c:scaling>
        <c:axPos val="l"/>
        <c:majorGridlines/>
        <c:numFmt formatCode="General" sourceLinked="1"/>
        <c:tickLblPos val="nextTo"/>
        <c:crossAx val="610764376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E5F9-F7D7-42A7-8F6F-85B47F6C95C2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A3F31-5837-4F1C-AEFD-1D8608C90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477FB78-F9A4-4B6E-8179-A21422788050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6F7D488-0FD1-46A3-BFB4-F60C0DDFB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Like barn raising of old, we now have people getting together for a weekend and building apps.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speaks louder than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4A8A7-D62D-B040-A0AC-E8A194A371B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StarTribune</a:t>
            </a:r>
            <a:r>
              <a:rPr lang="en-US" dirty="0" smtClean="0"/>
              <a:t> –</a:t>
            </a:r>
            <a:r>
              <a:rPr lang="en-US" baseline="0" dirty="0" smtClean="0"/>
              <a:t> The Ballot Challenge – </a:t>
            </a:r>
            <a:r>
              <a:rPr lang="en-US" baseline="0" dirty="0" err="1" smtClean="0"/>
              <a:t>crowdsourcing</a:t>
            </a:r>
            <a:r>
              <a:rPr lang="en-US" baseline="0" dirty="0" smtClean="0"/>
              <a:t> the recount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 software + government data + community</a:t>
            </a:r>
          </a:p>
          <a:p>
            <a:r>
              <a:rPr lang="en-US" dirty="0" smtClean="0"/>
              <a:t>Pick your issue</a:t>
            </a:r>
          </a:p>
          <a:p>
            <a:r>
              <a:rPr lang="en-US" dirty="0" smtClean="0"/>
              <a:t>Don’t put a good crisis to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5DFB9-4DA0-674E-97A4-3C4F64230A5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985A1-8C6A-4C45-9C22-0AA8BCED38D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2C2F3-4943-9A48-971D-0ADC44887A2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7C84B-E1E9-CB42-A67D-E9D82445F71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Empowering me to shop</a:t>
            </a:r>
            <a:r>
              <a:rPr lang="en-US" baseline="0" dirty="0" smtClean="0"/>
              <a:t> in my underwear</a:t>
            </a:r>
          </a:p>
          <a:p>
            <a:r>
              <a:rPr lang="en-US" baseline="0" dirty="0" smtClean="0"/>
              <a:t>Competing with the </a:t>
            </a:r>
            <a:r>
              <a:rPr lang="en-US" baseline="0" dirty="0" err="1" smtClean="0"/>
              <a:t>Somalian’s</a:t>
            </a:r>
            <a:r>
              <a:rPr lang="en-US" baseline="0" dirty="0" smtClean="0"/>
              <a:t> at the Pirate of the Year awards</a:t>
            </a:r>
          </a:p>
          <a:p>
            <a:r>
              <a:rPr lang="en-US" baseline="0" dirty="0" smtClean="0"/>
              <a:t>And watching the change in my social graph, rather than making change 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“The world’s most popular digital fart machine!”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Complete 8.9MB download for just $0.99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7D488-0FD1-46A3-BFB4-F60C0DDFB9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3/10/09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3/10/09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4.png"/><Relationship Id="rId4" Type="http://schemas.openxmlformats.org/officeDocument/2006/relationships/image" Target="../media/image44.png"/><Relationship Id="rId7" Type="http://schemas.openxmlformats.org/officeDocument/2006/relationships/image" Target="../media/image47.png"/><Relationship Id="rId1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6" Type="http://schemas.openxmlformats.org/officeDocument/2006/relationships/image" Target="../media/image56.png"/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0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49.png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jpeg"/><Relationship Id="rId4" Type="http://schemas.openxmlformats.org/officeDocument/2006/relationships/image" Target="../media/image5.jpeg"/><Relationship Id="rId7" Type="http://schemas.openxmlformats.org/officeDocument/2006/relationships/image" Target="../media/image8.png"/><Relationship Id="rId11" Type="http://schemas.openxmlformats.org/officeDocument/2006/relationships/hyperlink" Target="http://www.seoconsultants.com/frontpage/images/frontpage-97-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6" Type="http://schemas.openxmlformats.org/officeDocument/2006/relationships/image" Target="../media/image14.jpeg"/><Relationship Id="rId8" Type="http://schemas.openxmlformats.org/officeDocument/2006/relationships/image" Target="../media/image9.png"/><Relationship Id="rId13" Type="http://schemas.openxmlformats.org/officeDocument/2006/relationships/hyperlink" Target="http://www.seoconsultants.com/frontpage/images/frontpage-98-2.jpg" TargetMode="External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hyperlink" Target="http://www.microsoftbob.com/FrontPage/History/images/frontpage_1.1.jpg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Relationship Id="rId5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7" Type="http://schemas.openxmlformats.org/officeDocument/2006/relationships/hyperlink" Target="http://www.viair.com/" TargetMode="External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0" Type="http://schemas.openxmlformats.org/officeDocument/2006/relationships/hyperlink" Target="http://www.equill.com/index.html" TargetMode="External"/><Relationship Id="rId5" Type="http://schemas.openxmlformats.org/officeDocument/2006/relationships/image" Target="../media/image20.png"/><Relationship Id="rId12" Type="http://schemas.openxmlformats.org/officeDocument/2006/relationships/hyperlink" Target="http://www.blackbaud.com/" TargetMode="Externa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23.png"/><Relationship Id="rId3" Type="http://schemas.openxmlformats.org/officeDocument/2006/relationships/hyperlink" Target="http://www.naturalhealers.com/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wm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5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5.jpeg"/><Relationship Id="rId4" Type="http://schemas.openxmlformats.org/officeDocument/2006/relationships/image" Target="../media/image30.jpeg"/><Relationship Id="rId7" Type="http://schemas.openxmlformats.org/officeDocument/2006/relationships/hyperlink" Target="http://www.walkscore.com/" TargetMode="External"/><Relationship Id="rId11" Type="http://schemas.openxmlformats.org/officeDocument/2006/relationships/hyperlink" Target="http://neutralfuel.com/realmp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8" Type="http://schemas.openxmlformats.org/officeDocument/2006/relationships/image" Target="../media/image32.jpeg"/><Relationship Id="rId13" Type="http://schemas.openxmlformats.org/officeDocument/2006/relationships/hyperlink" Target="http://www.predatorylendingassociation.com/" TargetMode="External"/><Relationship Id="rId10" Type="http://schemas.openxmlformats.org/officeDocument/2006/relationships/image" Target="../media/image33.jpeg"/><Relationship Id="rId5" Type="http://schemas.openxmlformats.org/officeDocument/2006/relationships/hyperlink" Target="http://neutralfuel.com/" TargetMode="External"/><Relationship Id="rId15" Type="http://schemas.openxmlformats.org/officeDocument/2006/relationships/image" Target="../media/image3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9" Type="http://schemas.openxmlformats.org/officeDocument/2006/relationships/hyperlink" Target="http://betterbills.org/" TargetMode="External"/><Relationship Id="rId3" Type="http://schemas.openxmlformats.org/officeDocument/2006/relationships/hyperlink" Target="http://www.mathieuins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6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Mathieu</a:t>
            </a:r>
          </a:p>
          <a:p>
            <a:r>
              <a:rPr lang="en-US" dirty="0" smtClean="0"/>
              <a:t>Front Seat</a:t>
            </a:r>
          </a:p>
          <a:p>
            <a:r>
              <a:rPr lang="en-US" dirty="0" smtClean="0"/>
              <a:t>3/11/09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Save the Programmer. </a:t>
            </a:r>
            <a:br>
              <a:rPr lang="en-US" dirty="0" smtClean="0"/>
            </a:br>
            <a:r>
              <a:rPr lang="en-US" dirty="0" smtClean="0"/>
              <a:t>Save the Planet.</a:t>
            </a:r>
            <a:endParaRPr lang="en-US" dirty="0"/>
          </a:p>
        </p:txBody>
      </p:sp>
      <p:pic>
        <p:nvPicPr>
          <p:cNvPr id="4" name="Picture 3" descr="C:\Users\Mike Mathieu\Documents\ActionTank\_Projects\Front Seat Website\Images\fs-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5720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56000"/>
            <a:ext cx="15494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1600200" cy="1202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t="20000" b="20000"/>
          <a:stretch>
            <a:fillRect/>
          </a:stretch>
        </p:blipFill>
        <p:spPr>
          <a:xfrm>
            <a:off x="5791200" y="1828800"/>
            <a:ext cx="26670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13143" b="21143"/>
          <a:stretch>
            <a:fillRect/>
          </a:stretch>
        </p:blipFill>
        <p:spPr>
          <a:xfrm>
            <a:off x="2667000" y="1905000"/>
            <a:ext cx="26670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5105400"/>
            <a:ext cx="1549329" cy="128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4997450"/>
            <a:ext cx="1264801" cy="1327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93273" y="3416300"/>
            <a:ext cx="2341127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600" y="5105400"/>
            <a:ext cx="137651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rcRect t="14907" b="18012"/>
          <a:stretch>
            <a:fillRect/>
          </a:stretch>
        </p:blipFill>
        <p:spPr>
          <a:xfrm>
            <a:off x="6477000" y="4343400"/>
            <a:ext cx="17526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rcRect t="26898" b="32754"/>
          <a:stretch>
            <a:fillRect/>
          </a:stretch>
        </p:blipFill>
        <p:spPr>
          <a:xfrm>
            <a:off x="6477000" y="5562600"/>
            <a:ext cx="2108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0" y="4381500"/>
            <a:ext cx="21844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rcRect t="34671" b="42215"/>
          <a:stretch>
            <a:fillRect/>
          </a:stretch>
        </p:blipFill>
        <p:spPr>
          <a:xfrm>
            <a:off x="6477000" y="2667000"/>
            <a:ext cx="226060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1400" y="2743200"/>
            <a:ext cx="1981200" cy="20708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8050" y="3575050"/>
            <a:ext cx="12700" cy="12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rcRect l="6910" t="27270" r="6718" b="27279"/>
          <a:stretch>
            <a:fillRect/>
          </a:stretch>
        </p:blipFill>
        <p:spPr>
          <a:xfrm>
            <a:off x="381000" y="2971800"/>
            <a:ext cx="28575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Layoffs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278" t="32762" r="43135" b="23048"/>
          <a:stretch>
            <a:fillRect/>
          </a:stretch>
        </p:blipFill>
        <p:spPr bwMode="auto">
          <a:xfrm>
            <a:off x="1143000" y="1524000"/>
            <a:ext cx="6705600" cy="5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74848"/>
            <a:ext cx="8534400" cy="1597152"/>
          </a:xfrm>
        </p:spPr>
        <p:txBody>
          <a:bodyPr>
            <a:normAutofit fontScale="90000"/>
          </a:bodyPr>
          <a:lstStyle/>
          <a:p>
            <a:r>
              <a:rPr lang="en-US" sz="20000" dirty="0" smtClean="0"/>
              <a:t>Hope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311"/>
            <a:ext cx="8915400" cy="686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17" y="0"/>
            <a:ext cx="45787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rot="10800000">
            <a:off x="5105400" y="5638800"/>
            <a:ext cx="533400" cy="1588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1981200"/>
            <a:ext cx="533400" cy="1588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96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dirty="0" smtClean="0"/>
              <a:t>  Variable Costs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52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dirty="0" smtClean="0"/>
              <a:t>  Fixed Costs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4600" y="1676400"/>
            <a:ext cx="3048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5791200"/>
            <a:ext cx="304800" cy="30480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Software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43000" y="1600200"/>
          <a:ext cx="6858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Software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becoming more important than code</a:t>
            </a:r>
          </a:p>
          <a:p>
            <a:pPr lvl="1"/>
            <a:r>
              <a:rPr lang="en-US" dirty="0" smtClean="0"/>
              <a:t>Google, Amazon, Craigslist, Twitter</a:t>
            </a:r>
          </a:p>
          <a:p>
            <a:r>
              <a:rPr lang="en-US" dirty="0" smtClean="0"/>
              <a:t>Civic Data is plentiful and largely untapped</a:t>
            </a:r>
          </a:p>
          <a:p>
            <a:r>
              <a:rPr lang="en-US" dirty="0" smtClean="0"/>
              <a:t>2 people in a room can do something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 l="19406" t="14476" r="20794" b="16077"/>
          <a:stretch>
            <a:fillRect/>
          </a:stretch>
        </p:blipFill>
        <p:spPr bwMode="auto">
          <a:xfrm>
            <a:off x="-2286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FixMyStreet.com (</a:t>
            </a:r>
            <a:r>
              <a:rPr lang="en-US" dirty="0" err="1" smtClean="0"/>
              <a:t>MySociety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CountMore.org</a:t>
            </a:r>
          </a:p>
          <a:p>
            <a:r>
              <a:rPr lang="en-US" dirty="0" smtClean="0"/>
              <a:t>Walk Score</a:t>
            </a:r>
          </a:p>
          <a:p>
            <a:r>
              <a:rPr lang="en-US" dirty="0" smtClean="0"/>
              <a:t>Transit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pic>
        <p:nvPicPr>
          <p:cNvPr id="650245" name="Picture 5" descr="Harvard Colle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255" name="Picture 15" descr="mslog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2514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29200" y="1543050"/>
            <a:ext cx="2438400" cy="4705350"/>
            <a:chOff x="3168" y="972"/>
            <a:chExt cx="1536" cy="2964"/>
          </a:xfrm>
        </p:grpSpPr>
        <p:pic>
          <p:nvPicPr>
            <p:cNvPr id="4111" name="Picture 21" descr="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8" y="972"/>
              <a:ext cx="1536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23" descr="Splash in Microsoft Word 9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68" y="2988"/>
              <a:ext cx="153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5" descr="Splash in Microsoft Word 9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68" y="2028"/>
              <a:ext cx="153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28600" y="2895600"/>
            <a:ext cx="3200400" cy="2960688"/>
            <a:chOff x="144" y="1824"/>
            <a:chExt cx="2016" cy="1865"/>
          </a:xfrm>
        </p:grpSpPr>
        <p:pic>
          <p:nvPicPr>
            <p:cNvPr id="4108" name="Picture 27" descr="Splash in Microsoft Excel 3.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" y="1824"/>
              <a:ext cx="1584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9" descr="Splash in Microsoft Excel 4.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6" y="2256"/>
              <a:ext cx="1584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31" descr="Splash in Microsoft Excel 5.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6" y="2736"/>
              <a:ext cx="1584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696200" y="1447800"/>
            <a:ext cx="1066800" cy="4953000"/>
            <a:chOff x="4848" y="912"/>
            <a:chExt cx="672" cy="3120"/>
          </a:xfrm>
        </p:grpSpPr>
        <p:pic>
          <p:nvPicPr>
            <p:cNvPr id="4104" name="Picture 33" descr="Picture of FrontPage 97 Box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96" y="1776"/>
              <a:ext cx="62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35" descr="Picture of FrontPage 98 Box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48" y="3282"/>
              <a:ext cx="65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7" descr="frontpage_1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96" y="912"/>
              <a:ext cx="60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39" descr="frontpage_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896" y="2496"/>
              <a:ext cx="60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Transit on </a:t>
            </a:r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11" name="Content Placeholder 10" descr="Google Transi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29744" y="1600200"/>
            <a:ext cx="3048000" cy="4572000"/>
          </a:xfrm>
        </p:spPr>
      </p:pic>
      <p:sp>
        <p:nvSpPr>
          <p:cNvPr id="92164" name="AutoShape 4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AutoShape 6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8" name="AutoShape 8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AutoShape 10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2" name="AutoShape 12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4" name="AutoShape 14" descr="https://mail.google.com/a/frontseat.org/?attid=0.1&amp;disp=emb&amp;view=att&amp;th=11faa7b149c7098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wadsworthcity.com/images/31/Electric_Me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752" y="4879848"/>
            <a:ext cx="8534400" cy="15971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Visualization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 descr="http://www.cs.uiowa.edu/~jones/voting/pictures/datapu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752" y="4879848"/>
            <a:ext cx="8534400" cy="15971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Usability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http://www.infoimagination.org/ps/election_2000/images_2000/ballot_offici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298" cy="668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desc.org/images/1811_Exteri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0636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752" y="2974848"/>
            <a:ext cx="8534400" cy="15971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Civic Intelligence</a:t>
            </a:r>
            <a:endPara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needmagazine.com/Issue01/images/Need01-One-00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101869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752" y="2974848"/>
            <a:ext cx="8534400" cy="15971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Transparency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</a:t>
            </a:r>
            <a:endParaRPr lang="en-US" dirty="0"/>
          </a:p>
        </p:txBody>
      </p:sp>
      <p:pic>
        <p:nvPicPr>
          <p:cNvPr id="4" name="Content Placeholder 3" descr="code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09800" y="152400"/>
            <a:ext cx="453698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pic>
        <p:nvPicPr>
          <p:cNvPr id="658436" name="Picture 4" descr="officesyste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057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7" name="Picture 5" descr="ms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997200"/>
            <a:ext cx="2819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8439" name="Picture 7" descr="baby_im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81400"/>
            <a:ext cx="3352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1676400"/>
            <a:ext cx="7772400" cy="4535488"/>
            <a:chOff x="432" y="1056"/>
            <a:chExt cx="4896" cy="2857"/>
          </a:xfrm>
        </p:grpSpPr>
        <p:pic>
          <p:nvPicPr>
            <p:cNvPr id="6148" name="Picture 5" descr="NaturalHealers.com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728"/>
              <a:ext cx="16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7" descr="appscom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23" y="1884"/>
              <a:ext cx="981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" descr="docspace_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1248"/>
              <a:ext cx="1104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1" descr="viair_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4" y="2688"/>
              <a:ext cx="1344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3" descr="ncompass_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60" y="2736"/>
              <a:ext cx="163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5" descr="equill">
              <a:hlinkClick r:id="rId10" tooltip="EQuill Home Page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3456"/>
              <a:ext cx="1680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7" descr="blackbaud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16" y="1056"/>
              <a:ext cx="1968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</a:t>
            </a:r>
          </a:p>
        </p:txBody>
      </p:sp>
      <p:pic>
        <p:nvPicPr>
          <p:cNvPr id="656390" name="Picture 6"/>
          <p:cNvPicPr>
            <a:picLocks noChangeAspect="1" noChangeArrowheads="1"/>
          </p:cNvPicPr>
          <p:nvPr/>
        </p:nvPicPr>
        <p:blipFill>
          <a:blip r:embed="rId3"/>
          <a:srcRect b="21654"/>
          <a:stretch>
            <a:fillRect/>
          </a:stretch>
        </p:blipFill>
        <p:spPr bwMode="auto">
          <a:xfrm>
            <a:off x="1752600" y="1828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1" name="Picture 7" descr="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21066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93" name="Picture 9" descr="Mission Bea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843338"/>
            <a:ext cx="3124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405" name="Picture 21" descr="MCj042478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6670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8915400" cy="5257800"/>
            <a:chOff x="228600" y="1219200"/>
            <a:chExt cx="8915400" cy="5257800"/>
          </a:xfrm>
        </p:grpSpPr>
        <p:pic>
          <p:nvPicPr>
            <p:cNvPr id="8197" name="Picture 12" descr="thumb_mathieuin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1219200"/>
              <a:ext cx="28194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 descr="thumb_neutralfuel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5200" y="1676400"/>
              <a:ext cx="312420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6" descr="thumb_walkscor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1447800"/>
              <a:ext cx="28956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0" descr="thumb_betterbills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7200" y="3429000"/>
              <a:ext cx="3011488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8" descr="thumb_realm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95600" y="3581400"/>
              <a:ext cx="32004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4" descr="thumb_pla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400800" y="3810000"/>
              <a:ext cx="2743200" cy="243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C:\Users\Mike Mathieu\Documents\ActionTank\_Projects\Front Seat Website\Images\fs-logo.g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09800"/>
            <a:ext cx="205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0417 -0.273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6248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/>
              <a:t>Civic Software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Empowering</a:t>
            </a:r>
          </a:p>
          <a:p>
            <a:r>
              <a:rPr lang="en-US" dirty="0" smtClean="0"/>
              <a:t>Creative Destruction</a:t>
            </a:r>
          </a:p>
          <a:p>
            <a:r>
              <a:rPr lang="en-US" dirty="0" smtClean="0"/>
              <a:t>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50000" t="35882"/>
          <a:stretch>
            <a:fillRect/>
          </a:stretch>
        </p:blipFill>
        <p:spPr>
          <a:xfrm>
            <a:off x="6096000" y="1524000"/>
            <a:ext cx="2476500" cy="207645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92600" y="3886200"/>
            <a:ext cx="4318000" cy="2438400"/>
            <a:chOff x="4292600" y="3886200"/>
            <a:chExt cx="4318000" cy="243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2400" y="5456936"/>
              <a:ext cx="2844800" cy="8676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5800" y="4572000"/>
              <a:ext cx="1574800" cy="812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3886200"/>
              <a:ext cx="2755900" cy="6081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2600" y="4648200"/>
              <a:ext cx="2451100" cy="6096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307739"/>
            <a:ext cx="2819400" cy="29798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3848100" y="2400300"/>
            <a:ext cx="1447800" cy="1371600"/>
          </a:xfrm>
          <a:prstGeom prst="straightConnector1">
            <a:avLst/>
          </a:prstGeom>
          <a:ln w="762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2743200" y="1828800"/>
            <a:ext cx="3276600" cy="685800"/>
          </a:xfrm>
          <a:prstGeom prst="bentConnector3">
            <a:avLst>
              <a:gd name="adj1" fmla="val 68193"/>
            </a:avLst>
          </a:prstGeom>
          <a:ln w="762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1866900" y="2857500"/>
            <a:ext cx="457200" cy="381000"/>
          </a:xfrm>
          <a:prstGeom prst="bentConnector3">
            <a:avLst>
              <a:gd name="adj1" fmla="val -3850"/>
            </a:avLst>
          </a:prstGeom>
          <a:ln w="762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17848" cy="45720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481105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19622</TotalTime>
  <Words>234</Words>
  <Application>Microsoft Office PowerPoint</Application>
  <PresentationFormat>On-screen Show (4:3)</PresentationFormat>
  <Paragraphs>74</Paragraphs>
  <Slides>26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Save the Programmer.  Save the Planet.</vt:lpstr>
      <vt:lpstr>About Me</vt:lpstr>
      <vt:lpstr>About Me</vt:lpstr>
      <vt:lpstr>About Me</vt:lpstr>
      <vt:lpstr>About Me</vt:lpstr>
      <vt:lpstr>Slide 6</vt:lpstr>
      <vt:lpstr>Civic Software</vt:lpstr>
      <vt:lpstr>Software</vt:lpstr>
      <vt:lpstr>Slide 9</vt:lpstr>
      <vt:lpstr>Crisis</vt:lpstr>
      <vt:lpstr>Tech Layoffs</vt:lpstr>
      <vt:lpstr>Hope</vt:lpstr>
      <vt:lpstr>Slide 13</vt:lpstr>
      <vt:lpstr>Slide 14</vt:lpstr>
      <vt:lpstr>Economics</vt:lpstr>
      <vt:lpstr>Cheap Software</vt:lpstr>
      <vt:lpstr>Cheap Software Opportunity</vt:lpstr>
      <vt:lpstr>Slide 18</vt:lpstr>
      <vt:lpstr>Demos</vt:lpstr>
      <vt:lpstr>Google Transit on iPhone</vt:lpstr>
      <vt:lpstr>Slide 21</vt:lpstr>
      <vt:lpstr>Slide 22</vt:lpstr>
      <vt:lpstr>Slide 23</vt:lpstr>
      <vt:lpstr>Slide 24</vt:lpstr>
      <vt:lpstr>Slide 25</vt:lpstr>
      <vt:lpstr>Hope</vt:lpstr>
    </vt:vector>
  </TitlesOfParts>
  <Company>Front Seat Management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Vision for Social Tech</dc:title>
  <dc:creator>Mike Mathieu</dc:creator>
  <cp:lastModifiedBy>Mike Mathieu</cp:lastModifiedBy>
  <cp:revision>223</cp:revision>
  <dcterms:created xsi:type="dcterms:W3CDTF">2009-03-10T23:26:32Z</dcterms:created>
  <dcterms:modified xsi:type="dcterms:W3CDTF">2009-03-11T12:34:25Z</dcterms:modified>
</cp:coreProperties>
</file>